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256" r:id="rId5"/>
    <p:sldId id="257" r:id="rId6"/>
    <p:sldId id="259" r:id="rId7"/>
    <p:sldId id="382" r:id="rId8"/>
    <p:sldId id="263" r:id="rId9"/>
    <p:sldId id="309" r:id="rId10"/>
    <p:sldId id="350" r:id="rId11"/>
    <p:sldId id="381" r:id="rId12"/>
    <p:sldId id="351" r:id="rId13"/>
    <p:sldId id="380" r:id="rId14"/>
    <p:sldId id="349" r:id="rId15"/>
    <p:sldId id="308" r:id="rId16"/>
    <p:sldId id="262" r:id="rId17"/>
    <p:sldId id="330" r:id="rId18"/>
    <p:sldId id="331" r:id="rId19"/>
    <p:sldId id="332" r:id="rId20"/>
    <p:sldId id="333" r:id="rId21"/>
    <p:sldId id="334" r:id="rId22"/>
    <p:sldId id="335" r:id="rId23"/>
    <p:sldId id="306" r:id="rId24"/>
    <p:sldId id="271" r:id="rId25"/>
    <p:sldId id="307" r:id="rId26"/>
    <p:sldId id="310" r:id="rId27"/>
    <p:sldId id="286" r:id="rId28"/>
    <p:sldId id="312" r:id="rId29"/>
    <p:sldId id="325" r:id="rId30"/>
    <p:sldId id="311" r:id="rId31"/>
    <p:sldId id="282" r:id="rId32"/>
    <p:sldId id="277" r:id="rId33"/>
    <p:sldId id="290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5559" autoAdjust="0"/>
  </p:normalViewPr>
  <p:slideViewPr>
    <p:cSldViewPr snapToGrid="0" showGuides="1">
      <p:cViewPr>
        <p:scale>
          <a:sx n="75" d="100"/>
          <a:sy n="75" d="100"/>
        </p:scale>
        <p:origin x="672" y="824"/>
      </p:cViewPr>
      <p:guideLst>
        <p:guide orient="horz" pos="21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5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29927F-7422-466D-AA77-7766B4933C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7" Type="http://schemas.openxmlformats.org/officeDocument/2006/relationships/notesSlide" Target="../notesSlides/notesSlide13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49.png"/><Relationship Id="rId24" Type="http://schemas.openxmlformats.org/officeDocument/2006/relationships/image" Target="../media/image48.jpeg"/><Relationship Id="rId23" Type="http://schemas.openxmlformats.org/officeDocument/2006/relationships/image" Target="../media/image47.jpeg"/><Relationship Id="rId22" Type="http://schemas.openxmlformats.org/officeDocument/2006/relationships/image" Target="../media/image46.jpeg"/><Relationship Id="rId21" Type="http://schemas.openxmlformats.org/officeDocument/2006/relationships/image" Target="../media/image45.png"/><Relationship Id="rId20" Type="http://schemas.openxmlformats.org/officeDocument/2006/relationships/image" Target="../media/image44.png"/><Relationship Id="rId2" Type="http://schemas.openxmlformats.org/officeDocument/2006/relationships/tags" Target="../tags/tag43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image" Target="../media/image43.png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1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35579" y="4589790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407542" y="863296"/>
            <a:ext cx="79944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15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大数据开发技术</a:t>
            </a:r>
            <a:endParaRPr lang="en-US" altLang="zh-CN" sz="72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pPr algn="ctr"/>
            <a:r>
              <a:rPr lang="zh-CN" altLang="en-US" sz="7200" spc="15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实训答辩</a:t>
            </a:r>
            <a:endParaRPr lang="zh-CN" altLang="en-US" sz="72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2976" y="3651829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答辩小组：第六组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组长：杜春梅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组员：周学政，梁倚凡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73785" y="993775"/>
            <a:ext cx="9079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cs typeface="+mn-ea"/>
              </a:rPr>
              <a:t>创建虚拟机</a:t>
            </a:r>
            <a:r>
              <a:rPr lang="en-US" altLang="zh-CN" sz="1600">
                <a:latin typeface="+mn-ea"/>
                <a:cs typeface="+mn-ea"/>
              </a:rPr>
              <a:t>Slave1</a:t>
            </a:r>
            <a:r>
              <a:rPr lang="zh-CN" altLang="en-US" sz="1600">
                <a:latin typeface="+mn-ea"/>
                <a:cs typeface="+mn-ea"/>
              </a:rPr>
              <a:t>节点并完成创建</a:t>
            </a:r>
            <a:r>
              <a:rPr lang="en-US" altLang="zh-CN" sz="1600">
                <a:latin typeface="+mn-ea"/>
                <a:cs typeface="+mn-ea"/>
              </a:rPr>
              <a:t>hadoop</a:t>
            </a:r>
            <a:r>
              <a:rPr lang="zh-CN" altLang="en-US" sz="1600">
                <a:latin typeface="+mn-ea"/>
                <a:cs typeface="+mn-ea"/>
              </a:rPr>
              <a:t>用户、安装</a:t>
            </a:r>
            <a:r>
              <a:rPr lang="en-US" altLang="zh-CN" sz="1600">
                <a:latin typeface="+mn-ea"/>
                <a:cs typeface="+mn-ea"/>
              </a:rPr>
              <a:t>SSH</a:t>
            </a:r>
            <a:r>
              <a:rPr lang="zh-CN" altLang="en-US" sz="1600">
                <a:latin typeface="+mn-ea"/>
                <a:cs typeface="+mn-ea"/>
              </a:rPr>
              <a:t>服务端、</a:t>
            </a:r>
            <a:r>
              <a:rPr lang="zh-CN" altLang="en-US" sz="1600">
                <a:latin typeface="+mn-ea"/>
                <a:cs typeface="+mn-ea"/>
                <a:sym typeface="+mn-ea"/>
              </a:rPr>
              <a:t>安装Java环境、</a:t>
            </a:r>
            <a:r>
              <a:rPr lang="zh-CN" altLang="en-US" sz="1600">
                <a:latin typeface="+mn-ea"/>
                <a:cs typeface="+mn-ea"/>
                <a:sym typeface="+mn-ea"/>
              </a:rPr>
              <a:t>无线网络配置</a:t>
            </a:r>
            <a:endParaRPr lang="zh-CN" altLang="en-US" sz="1600">
              <a:latin typeface="+mn-ea"/>
              <a:cs typeface="+mn-ea"/>
              <a:sym typeface="+mn-ea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642620" y="100012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>
            <a:off x="642620" y="1805940"/>
            <a:ext cx="381635" cy="33083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3785" y="1759585"/>
            <a:ext cx="8382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cs typeface="+mn-ea"/>
              </a:rPr>
              <a:t>然后根据ifconfig指令得到的两个IP地址，修改Master节点中的</a:t>
            </a:r>
            <a:r>
              <a:rPr lang="zh-CN" altLang="en-US" sz="1600">
                <a:latin typeface="+mn-ea"/>
                <a:cs typeface="+mn-ea"/>
              </a:rPr>
              <a:t>“/etc/hosts”文件</a:t>
            </a:r>
            <a:endParaRPr lang="zh-CN" altLang="en-US" sz="1600">
              <a:latin typeface="+mn-ea"/>
              <a:cs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2310130"/>
            <a:ext cx="4095115" cy="1921510"/>
          </a:xfrm>
          <a:prstGeom prst="rect">
            <a:avLst/>
          </a:prstGeom>
        </p:spPr>
      </p:pic>
      <p:pic>
        <p:nvPicPr>
          <p:cNvPr id="40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05" y="2300605"/>
            <a:ext cx="4144645" cy="193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985" y="2419985"/>
            <a:ext cx="3921760" cy="159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1073785" y="4384675"/>
            <a:ext cx="1013142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+mn-ea"/>
                <a:cs typeface="+mn-ea"/>
              </a:rPr>
              <a:t>Master节点（hadoop01）将上公匙传输到Slave节点（hadoop02），</a:t>
            </a:r>
            <a:r>
              <a:rPr lang="zh-CN" altLang="en-US" sz="1600">
                <a:latin typeface="+mn-ea"/>
                <a:cs typeface="+mn-ea"/>
                <a:sym typeface="+mn-ea"/>
              </a:rPr>
              <a:t>Slave节点（hadoop02）</a:t>
            </a:r>
            <a:r>
              <a:rPr lang="zh-CN" altLang="en-US" sz="1600">
                <a:latin typeface="+mn-ea"/>
                <a:cs typeface="+mn-ea"/>
              </a:rPr>
              <a:t>将SSH公匙加入授权</a:t>
            </a:r>
            <a:endParaRPr lang="zh-CN" altLang="en-US" sz="16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六边形 18"/>
          <p:cNvSpPr/>
          <p:nvPr/>
        </p:nvSpPr>
        <p:spPr>
          <a:xfrm>
            <a:off x="642620" y="438467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85" y="4761230"/>
            <a:ext cx="5276850" cy="425450"/>
          </a:xfrm>
          <a:prstGeom prst="rect">
            <a:avLst/>
          </a:prstGeom>
        </p:spPr>
      </p:pic>
      <p:sp>
        <p:nvSpPr>
          <p:cNvPr id="22" name="六边形 21"/>
          <p:cNvSpPr/>
          <p:nvPr/>
        </p:nvSpPr>
        <p:spPr>
          <a:xfrm>
            <a:off x="642620" y="5384800"/>
            <a:ext cx="381635" cy="33083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4255" y="5252085"/>
            <a:ext cx="10180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cs typeface="+mn-ea"/>
                <a:sym typeface="+mn-ea"/>
              </a:rPr>
              <a:t>配置文件，之后Master节点（hadoop01）将</a:t>
            </a:r>
            <a:r>
              <a:rPr lang="zh-CN" altLang="en-US" sz="1600">
                <a:latin typeface="+mn-ea"/>
                <a:cs typeface="+mn-ea"/>
              </a:rPr>
              <a:t>“/usr/local/hadoop”文件夹复制到各个节点上，各个节点解压缩这个文件夹，然后授权于这个文件夹。最后在Master节点</a:t>
            </a:r>
            <a:r>
              <a:rPr lang="zh-CN" altLang="en-US" sz="1600">
                <a:latin typeface="+mn-ea"/>
                <a:cs typeface="+mn-ea"/>
              </a:rPr>
              <a:t>格式化NameNode。</a:t>
            </a:r>
            <a:endParaRPr lang="en-US" altLang="zh-CN" sz="1600">
              <a:latin typeface="+mn-ea"/>
              <a:cs typeface="+mn-ea"/>
            </a:endParaRPr>
          </a:p>
        </p:txBody>
      </p:sp>
      <p:pic>
        <p:nvPicPr>
          <p:cNvPr id="24" name="图片 1"/>
          <p:cNvPicPr>
            <a:picLocks noChangeAspect="1"/>
          </p:cNvPicPr>
          <p:nvPr/>
        </p:nvPicPr>
        <p:blipFill>
          <a:blip r:embed="rId5"/>
          <a:srcRect l="337" t="2572" r="-337" b="40768"/>
          <a:stretch>
            <a:fillRect/>
          </a:stretch>
        </p:blipFill>
        <p:spPr>
          <a:xfrm>
            <a:off x="1078230" y="5835650"/>
            <a:ext cx="5272405" cy="9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bldLvl="0" animBg="1"/>
      <p:bldP spid="29" grpId="0" bldLvl="0" animBg="1"/>
      <p:bldP spid="19" grpId="0" bldLvl="0" animBg="1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95300" y="3705860"/>
            <a:ext cx="433705" cy="38290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六边形 1"/>
          <p:cNvSpPr/>
          <p:nvPr/>
        </p:nvSpPr>
        <p:spPr>
          <a:xfrm>
            <a:off x="547370" y="62420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29005" y="594995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</a:t>
            </a:r>
            <a:r>
              <a:rPr lang="en-US" altLang="zh-CN"/>
              <a:t>hadoop</a:t>
            </a:r>
            <a:r>
              <a:rPr lang="zh-CN" altLang="en-US"/>
              <a:t>集群</a:t>
            </a:r>
            <a:endParaRPr lang="zh-CN" altLang="en-US"/>
          </a:p>
        </p:txBody>
      </p:sp>
      <p:pic>
        <p:nvPicPr>
          <p:cNvPr id="34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1136015"/>
            <a:ext cx="527177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5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95" y="796608"/>
            <a:ext cx="3467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317115"/>
            <a:ext cx="23241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10208260" y="113601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Master</a:t>
            </a:r>
            <a:r>
              <a:rPr lang="zh-CN" altLang="en-US"/>
              <a:t>节点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315575" y="2677160"/>
            <a:ext cx="117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Slave</a:t>
            </a:r>
            <a:r>
              <a:rPr lang="zh-CN" altLang="en-US"/>
              <a:t>节点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69315" y="3751580"/>
            <a:ext cx="588327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FontTx/>
            </a:pPr>
            <a:r>
              <a:rPr lang="zh-CN" altLang="en-US" sz="1800"/>
              <a:t>在Master节点上通过如下命令查看数据节点是否正常启动</a:t>
            </a:r>
            <a:endParaRPr lang="zh-CN" altLang="en-US" sz="1800"/>
          </a:p>
        </p:txBody>
      </p:sp>
      <p:pic>
        <p:nvPicPr>
          <p:cNvPr id="37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4228465"/>
            <a:ext cx="4068445" cy="227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040" y="4213860"/>
            <a:ext cx="3649980" cy="234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  <p:bldP spid="18" grpId="0" bldLvl="0" animBg="1"/>
      <p:bldP spid="2" grpId="0" bldLvl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1520" y="1668145"/>
            <a:ext cx="419100" cy="421640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547370" y="75247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29005" y="594995"/>
            <a:ext cx="10232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Hadoop</a:t>
            </a:r>
            <a:r>
              <a:rPr lang="zh-CN" altLang="en-US"/>
              <a:t>集群开启成功后，将</a:t>
            </a:r>
            <a:r>
              <a:rPr lang="en-US" altLang="zh-CN"/>
              <a:t>Slave1</a:t>
            </a:r>
            <a:r>
              <a:rPr lang="zh-CN" altLang="en-US"/>
              <a:t>节点复制克隆出新的</a:t>
            </a:r>
            <a:r>
              <a:rPr lang="en-US" altLang="zh-CN"/>
              <a:t>Slave2</a:t>
            </a:r>
            <a:r>
              <a:rPr lang="zh-CN" altLang="en-US"/>
              <a:t>，修改</a:t>
            </a:r>
            <a:r>
              <a:rPr lang="zh-CN" altLang="en-US"/>
              <a:t>配置文件，然后将</a:t>
            </a:r>
            <a:r>
              <a:rPr lang="en-US" altLang="zh-CN"/>
              <a:t>Master</a:t>
            </a:r>
            <a:r>
              <a:rPr lang="zh-CN" altLang="en-US"/>
              <a:t>节点的公匙发给两个从节点，再把</a:t>
            </a:r>
            <a:r>
              <a:rPr lang="en-US" altLang="zh-CN"/>
              <a:t>hadoop</a:t>
            </a:r>
            <a:r>
              <a:rPr lang="zh-CN" altLang="en-US"/>
              <a:t>文件夹发给这两个从节点，格式化名称节点，开启</a:t>
            </a:r>
            <a:r>
              <a:rPr lang="zh-CN" altLang="en-US"/>
              <a:t>集群。</a:t>
            </a:r>
            <a:endParaRPr lang="zh-CN" altLang="en-US"/>
          </a:p>
        </p:txBody>
      </p:sp>
      <p:pic>
        <p:nvPicPr>
          <p:cNvPr id="42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70" y="1270000"/>
            <a:ext cx="4345305" cy="18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85" y="1734185"/>
            <a:ext cx="482155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4131945"/>
            <a:ext cx="25146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45" y="3992245"/>
            <a:ext cx="2654300" cy="1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240" y="4036695"/>
            <a:ext cx="3478530" cy="2353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组合 27"/>
          <p:cNvGrpSpPr/>
          <p:nvPr/>
        </p:nvGrpSpPr>
        <p:grpSpPr>
          <a:xfrm>
            <a:off x="1075690" y="4986655"/>
            <a:ext cx="419100" cy="421640"/>
            <a:chOff x="5620397" y="3445714"/>
            <a:chExt cx="554020" cy="485415"/>
          </a:xfrm>
        </p:grpSpPr>
        <p:sp>
          <p:nvSpPr>
            <p:cNvPr id="29" name="六边形 2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3</a:t>
              </a:r>
              <a:endParaRPr lang="en-US" altLang="zh-CN"/>
            </a:p>
          </p:txBody>
        </p:sp>
        <p:sp>
          <p:nvSpPr>
            <p:cNvPr id="30" name="矩形 29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31250" y="3488690"/>
            <a:ext cx="419100" cy="421640"/>
            <a:chOff x="5620397" y="3445714"/>
            <a:chExt cx="554020" cy="485415"/>
          </a:xfrm>
        </p:grpSpPr>
        <p:sp>
          <p:nvSpPr>
            <p:cNvPr id="32" name="六边形 31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2</a:t>
              </a:r>
              <a:endParaRPr lang="en-US" altLang="zh-CN"/>
            </a:p>
          </p:txBody>
        </p:sp>
        <p:sp>
          <p:nvSpPr>
            <p:cNvPr id="33" name="矩形 32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1" grpId="0"/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>
                <p:custDataLst>
                  <p:tags r:id="rId2"/>
                </p:custDataLst>
              </p:nvPr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>
                <p:custDataLst>
                  <p:tags r:id="rId7"/>
                </p:custDataLst>
              </p:nvPr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>
                <p:custDataLst>
                  <p:tags r:id="rId8"/>
                </p:custDataLst>
              </p:nvPr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355" y="1061720"/>
            <a:ext cx="5070475" cy="2105660"/>
          </a:xfrm>
          <a:prstGeom prst="rect">
            <a:avLst/>
          </a:prstGeom>
        </p:spPr>
      </p:pic>
      <p:sp>
        <p:nvSpPr>
          <p:cNvPr id="20" name="六边形 19"/>
          <p:cNvSpPr/>
          <p:nvPr>
            <p:custDataLst>
              <p:tags r:id="rId11"/>
            </p:custDataLst>
          </p:nvPr>
        </p:nvSpPr>
        <p:spPr>
          <a:xfrm>
            <a:off x="547370" y="62420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29005" y="594995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anaconda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8044180" y="57785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pycharm</a:t>
            </a:r>
            <a:endParaRPr lang="en-US" altLang="zh-CN"/>
          </a:p>
        </p:txBody>
      </p:sp>
      <p:sp>
        <p:nvSpPr>
          <p:cNvPr id="27" name="六边形 26"/>
          <p:cNvSpPr/>
          <p:nvPr>
            <p:custDataLst>
              <p:tags r:id="rId14"/>
            </p:custDataLst>
          </p:nvPr>
        </p:nvSpPr>
        <p:spPr>
          <a:xfrm>
            <a:off x="7505065" y="615315"/>
            <a:ext cx="381635" cy="33083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9275" y="1128395"/>
            <a:ext cx="6261100" cy="1633220"/>
          </a:xfrm>
          <a:prstGeom prst="rect">
            <a:avLst/>
          </a:prstGeom>
        </p:spPr>
      </p:pic>
      <p:sp>
        <p:nvSpPr>
          <p:cNvPr id="30" name="六边形 29"/>
          <p:cNvSpPr/>
          <p:nvPr>
            <p:custDataLst>
              <p:tags r:id="rId16"/>
            </p:custDataLst>
          </p:nvPr>
        </p:nvSpPr>
        <p:spPr>
          <a:xfrm>
            <a:off x="547370" y="340804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7"/>
            </p:custDataLst>
          </p:nvPr>
        </p:nvSpPr>
        <p:spPr>
          <a:xfrm>
            <a:off x="855345" y="5992495"/>
            <a:ext cx="5318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matlibplot</a:t>
            </a:r>
            <a:r>
              <a:rPr lang="zh-CN" altLang="en-US"/>
              <a:t>、</a:t>
            </a:r>
            <a:r>
              <a:rPr lang="en-US" altLang="zh-CN"/>
              <a:t>pandas</a:t>
            </a:r>
            <a:r>
              <a:rPr lang="zh-CN" altLang="en-US"/>
              <a:t>、</a:t>
            </a:r>
            <a:r>
              <a:rPr lang="en-US" altLang="zh-CN"/>
              <a:t>numpy</a:t>
            </a:r>
            <a:r>
              <a:rPr lang="zh-CN" altLang="en-US"/>
              <a:t>、</a:t>
            </a:r>
            <a:r>
              <a:rPr lang="en-US" altLang="zh-CN"/>
              <a:t>jieba</a:t>
            </a:r>
            <a:r>
              <a:rPr lang="zh-CN" altLang="en-US"/>
              <a:t>等的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32" name="六边形 31"/>
          <p:cNvSpPr/>
          <p:nvPr>
            <p:custDataLst>
              <p:tags r:id="rId18"/>
            </p:custDataLst>
          </p:nvPr>
        </p:nvSpPr>
        <p:spPr>
          <a:xfrm>
            <a:off x="547370" y="599249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19"/>
            </p:custDataLst>
          </p:nvPr>
        </p:nvSpPr>
        <p:spPr>
          <a:xfrm>
            <a:off x="929640" y="3370580"/>
            <a:ext cx="2255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Pyspark</a:t>
            </a:r>
            <a:r>
              <a:rPr lang="zh-CN" altLang="en-US"/>
              <a:t>、</a:t>
            </a:r>
            <a:r>
              <a:rPr lang="en-US" altLang="zh-CN"/>
              <a:t>mysql</a:t>
            </a:r>
            <a:endParaRPr lang="en-US" altLang="zh-CN"/>
          </a:p>
        </p:txBody>
      </p:sp>
      <p:pic>
        <p:nvPicPr>
          <p:cNvPr id="34" name="图片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075" y="3751580"/>
            <a:ext cx="365887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52155" y="5115560"/>
            <a:ext cx="28194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/>
          <p:cNvPicPr/>
          <p:nvPr/>
        </p:nvPicPr>
        <p:blipFill>
          <a:blip r:embed="rId22"/>
          <a:stretch>
            <a:fillRect/>
          </a:stretch>
        </p:blipFill>
        <p:spPr>
          <a:xfrm>
            <a:off x="4846955" y="3931285"/>
            <a:ext cx="2497455" cy="1435735"/>
          </a:xfrm>
          <a:prstGeom prst="rect">
            <a:avLst/>
          </a:prstGeom>
        </p:spPr>
      </p:pic>
      <p:pic>
        <p:nvPicPr>
          <p:cNvPr id="39" name="图片 38"/>
          <p:cNvPicPr/>
          <p:nvPr/>
        </p:nvPicPr>
        <p:blipFill>
          <a:blip r:embed="rId23"/>
          <a:stretch>
            <a:fillRect/>
          </a:stretch>
        </p:blipFill>
        <p:spPr>
          <a:xfrm>
            <a:off x="8044180" y="3063875"/>
            <a:ext cx="3481070" cy="1750060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24"/>
          <a:stretch>
            <a:fillRect/>
          </a:stretch>
        </p:blipFill>
        <p:spPr>
          <a:xfrm>
            <a:off x="3273425" y="0"/>
            <a:ext cx="2045335" cy="1249045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25"/>
          <a:stretch>
            <a:fillRect/>
          </a:stretch>
        </p:blipFill>
        <p:spPr>
          <a:xfrm>
            <a:off x="10017760" y="163830"/>
            <a:ext cx="1827530" cy="11766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75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7" grpId="0" bldLvl="0" animBg="1"/>
      <p:bldP spid="18" grpId="0" bldLvl="0" animBg="1"/>
      <p:bldP spid="21" grpId="0"/>
      <p:bldP spid="20" grpId="0" bldLvl="0" animBg="1"/>
      <p:bldP spid="27" grpId="0" bldLvl="0" animBg="1"/>
      <p:bldP spid="30" grpId="0" bldLvl="0" animBg="1"/>
      <p:bldP spid="3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0565" y="1074509"/>
            <a:ext cx="11420568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数据</a:t>
              </a:r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  <a:sym typeface="+mn-ea"/>
                </a:rPr>
                <a:t>分析</a:t>
              </a:r>
              <a:endParaRPr lang="zh-CN" altLang="en-US" sz="70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0" y="1144707"/>
            <a:ext cx="5417030" cy="521355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7200" y="937397"/>
            <a:ext cx="5473699" cy="1354953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5916071" y="1602010"/>
            <a:ext cx="1195929" cy="12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112000" y="1388129"/>
            <a:ext cx="1955799" cy="460375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开启</a:t>
            </a:r>
            <a:r>
              <a:rPr lang="en-US" altLang="zh-CN" dirty="0" err="1"/>
              <a:t>PySpark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17470" y="2316074"/>
            <a:ext cx="2837574" cy="56584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3355044" y="2586131"/>
            <a:ext cx="3756956" cy="782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102558" y="2368806"/>
            <a:ext cx="2288781" cy="460375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看文件内容多少行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37129" y="3516112"/>
            <a:ext cx="5473699" cy="2789438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096000" y="4180725"/>
            <a:ext cx="1195929" cy="12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232000" y="3966844"/>
            <a:ext cx="2413650" cy="2003011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RDD2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，定义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的每一个字段名与数据类型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9" grpId="0" bldLvl="0" animBg="1"/>
      <p:bldP spid="30" grpId="0" bldLvl="0" animBg="1"/>
      <p:bldP spid="33" grpId="0" bldLvl="0" animBg="1"/>
      <p:bldP spid="34" grpId="0" bldLvl="0" animBg="1"/>
      <p:bldP spid="36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2" y="1611125"/>
            <a:ext cx="6466860" cy="409344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4501" y="2469774"/>
            <a:ext cx="5473699" cy="3149975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653372" y="3134388"/>
            <a:ext cx="1195929" cy="12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00295" y="2620532"/>
            <a:ext cx="3297999" cy="226190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了解数据结构的基本信息</a:t>
            </a:r>
            <a:endParaRPr lang="en-US" altLang="zh-CN" dirty="0"/>
          </a:p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.</a:t>
            </a:r>
            <a:r>
              <a:rPr lang="en-US" altLang="zh-CN" dirty="0" err="1"/>
              <a:t>printSchema</a:t>
            </a:r>
            <a:r>
              <a:rPr lang="en-US" altLang="zh-CN" dirty="0"/>
              <a:t>()</a:t>
            </a:r>
            <a:r>
              <a:rPr lang="zh-CN" altLang="en-US" dirty="0"/>
              <a:t>方法查看</a:t>
            </a:r>
            <a:r>
              <a:rPr lang="en-US" altLang="zh-CN" dirty="0" err="1"/>
              <a:t>DataFrames</a:t>
            </a:r>
            <a:r>
              <a:rPr lang="zh-CN" altLang="en-US" dirty="0"/>
              <a:t>的</a:t>
            </a:r>
            <a:r>
              <a:rPr lang="en-US" altLang="zh-CN" dirty="0"/>
              <a:t>Schema</a:t>
            </a:r>
            <a:r>
              <a:rPr lang="zh-CN" altLang="en-US" dirty="0"/>
              <a:t>（描述了 </a:t>
            </a:r>
            <a:r>
              <a:rPr lang="en-US" altLang="zh-CN" dirty="0" err="1"/>
              <a:t>DataFrame</a:t>
            </a:r>
            <a:r>
              <a:rPr lang="en-US" altLang="zh-CN" dirty="0"/>
              <a:t> </a:t>
            </a:r>
            <a:r>
              <a:rPr lang="zh-CN" altLang="en-US" dirty="0"/>
              <a:t>中每一列的名称和数据类型）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4" grpId="0" bldLvl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8" y="1449490"/>
            <a:ext cx="7053087" cy="427186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33189" y="1469142"/>
            <a:ext cx="6675661" cy="485414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369562" y="1951565"/>
            <a:ext cx="1198606" cy="901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68168" y="2678738"/>
            <a:ext cx="2648982" cy="147416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/>
              <a:t>使用</a:t>
            </a:r>
            <a:r>
              <a:rPr lang="en-US" altLang="zh-CN"/>
              <a:t>DataFrame</a:t>
            </a:r>
            <a:r>
              <a:rPr lang="zh-CN" altLang="en-US"/>
              <a:t>统计公司性质及数量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8699864" y="4905683"/>
            <a:ext cx="2648982" cy="147416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发现公司性质这部分的分类并不多可以留存到后面分析表现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7" grpId="0" bldLvl="0" animBg="1"/>
      <p:bldP spid="33" grpId="0" bldLvl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7" y="1841636"/>
            <a:ext cx="4388076" cy="429282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66" y="1912571"/>
            <a:ext cx="4272034" cy="42218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84405" y="980378"/>
            <a:ext cx="4433018" cy="78985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PySpark</a:t>
            </a:r>
            <a:r>
              <a:rPr lang="en-US" altLang="zh-CN" dirty="0"/>
              <a:t> SQL</a:t>
            </a:r>
            <a:r>
              <a:rPr lang="zh-CN" altLang="en-US" dirty="0"/>
              <a:t>统计公司规模及数量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699874" y="997186"/>
            <a:ext cx="4433018" cy="78985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PySpark</a:t>
            </a:r>
            <a:r>
              <a:rPr lang="en-US" altLang="zh-CN" dirty="0"/>
              <a:t> SQL</a:t>
            </a:r>
            <a:r>
              <a:rPr lang="zh-CN" altLang="en-US" dirty="0"/>
              <a:t>统计经验要求及数量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7" grpId="0" bldLvl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90"/>
          <a:stretch>
            <a:fillRect/>
          </a:stretch>
        </p:blipFill>
        <p:spPr bwMode="auto">
          <a:xfrm>
            <a:off x="6012375" y="928873"/>
            <a:ext cx="4211952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06642" y="2855576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798515" y="6264206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5" y="918236"/>
            <a:ext cx="3211066" cy="52958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12375" y="4790044"/>
            <a:ext cx="2648982" cy="147416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在筛选中发现存在分类过多的现象，如人数没有大致范围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42689" y="5950181"/>
            <a:ext cx="3302223" cy="41275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" idx="1"/>
          </p:cNvCxnSpPr>
          <p:nvPr/>
        </p:nvCxnSpPr>
        <p:spPr>
          <a:xfrm flipV="1">
            <a:off x="3744912" y="5527125"/>
            <a:ext cx="2267463" cy="577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8233169" y="2396757"/>
            <a:ext cx="1198606" cy="901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3039" y="3303529"/>
            <a:ext cx="2648982" cy="147416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通过之前的字段名来筛选有效信息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4" grpId="0" bldLvl="0" animBg="1"/>
      <p:bldP spid="28" grpId="0" bldLvl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答辩目录</a:t>
              </a:r>
              <a:endParaRPr lang="zh-CN" altLang="en-US" sz="2800" spc="1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5694359" y="773831"/>
            <a:ext cx="3630395" cy="613458"/>
            <a:chOff x="7312132" y="1258558"/>
            <a:chExt cx="3630395" cy="613458"/>
          </a:xfrm>
        </p:grpSpPr>
        <p:sp>
          <p:nvSpPr>
            <p:cNvPr id="29" name="椭圆 28"/>
            <p:cNvSpPr/>
            <p:nvPr>
              <p:custDataLst>
                <p:tags r:id="rId3"/>
              </p:custDataLst>
            </p:nvPr>
          </p:nvSpPr>
          <p:spPr>
            <a:xfrm>
              <a:off x="7312132" y="125855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8603425" y="1320502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项目背景和目的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5694359" y="1938386"/>
            <a:ext cx="5440186" cy="613458"/>
            <a:chOff x="7343421" y="2320799"/>
            <a:chExt cx="5440186" cy="613458"/>
          </a:xfrm>
        </p:grpSpPr>
        <p:sp>
          <p:nvSpPr>
            <p:cNvPr id="26" name="文本框 25"/>
            <p:cNvSpPr txBox="1"/>
            <p:nvPr>
              <p:custDataLst>
                <p:tags r:id="rId6"/>
              </p:custDataLst>
            </p:nvPr>
          </p:nvSpPr>
          <p:spPr>
            <a:xfrm>
              <a:off x="8634714" y="2396696"/>
              <a:ext cx="4148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搭建完全分布式</a:t>
              </a:r>
              <a:r>
                <a:rPr lang="en-US" altLang="zh-CN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Hadoop</a:t>
              </a:r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集群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7"/>
              </p:custDataLst>
            </p:nvPr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>
            <p:custDataLst>
              <p:tags r:id="rId8"/>
            </p:custDataLst>
          </p:nvPr>
        </p:nvGrpSpPr>
        <p:grpSpPr>
          <a:xfrm>
            <a:off x="5694359" y="3192795"/>
            <a:ext cx="2652146" cy="613458"/>
            <a:chOff x="7343421" y="4735237"/>
            <a:chExt cx="2652146" cy="613458"/>
          </a:xfrm>
        </p:grpSpPr>
        <p:sp>
          <p:nvSpPr>
            <p:cNvPr id="28" name="文本框 27"/>
            <p:cNvSpPr txBox="1"/>
            <p:nvPr>
              <p:custDataLst>
                <p:tags r:id="rId9"/>
              </p:custDataLst>
            </p:nvPr>
          </p:nvSpPr>
          <p:spPr>
            <a:xfrm>
              <a:off x="8593487" y="481113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  <a:sym typeface="+mn-ea"/>
                </a:rPr>
                <a:t>数据</a:t>
              </a:r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  <a:sym typeface="+mn-ea"/>
                </a:rPr>
                <a:t>分析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10"/>
              </p:custDataLst>
            </p:nvPr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5694359" y="4345764"/>
            <a:ext cx="1559946" cy="613458"/>
            <a:chOff x="7343421" y="4735237"/>
            <a:chExt cx="1559946" cy="613458"/>
          </a:xfrm>
        </p:grpSpPr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8593487" y="4811134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13"/>
              </p:custDataLst>
            </p:nvPr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  <p:sp>
        <p:nvSpPr>
          <p:cNvPr id="34" name="文本框 33"/>
          <p:cNvSpPr txBox="1"/>
          <p:nvPr>
            <p:custDataLst>
              <p:tags r:id="rId14"/>
            </p:custDataLst>
          </p:nvPr>
        </p:nvSpPr>
        <p:spPr>
          <a:xfrm>
            <a:off x="6985700" y="43881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总结展望</a:t>
            </a:r>
            <a:endParaRPr lang="zh-CN" altLang="en-US" sz="24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5" name="六边形 14"/>
          <p:cNvSpPr/>
          <p:nvPr/>
        </p:nvSpPr>
        <p:spPr>
          <a:xfrm>
            <a:off x="5023581" y="4595593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1071032"/>
            <a:ext cx="4686541" cy="33910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09" y="1948059"/>
            <a:ext cx="4616275" cy="442241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20415" y="4483211"/>
            <a:ext cx="4705603" cy="78985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PySpark</a:t>
            </a:r>
            <a:r>
              <a:rPr lang="en-US" altLang="zh-CN" dirty="0"/>
              <a:t> SQL</a:t>
            </a:r>
            <a:r>
              <a:rPr lang="zh-CN" altLang="en-US" dirty="0"/>
              <a:t>统计工作性质及数量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065984" y="947901"/>
            <a:ext cx="4433018" cy="78985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PySpark</a:t>
            </a:r>
            <a:r>
              <a:rPr lang="en-US" altLang="zh-CN" dirty="0"/>
              <a:t> SQL</a:t>
            </a:r>
            <a:r>
              <a:rPr lang="zh-CN" altLang="en-US" dirty="0"/>
              <a:t>统计最低学历及数量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20415" y="5556250"/>
            <a:ext cx="4354786" cy="1193799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通过筛选发现工作性质，最低学历，公司性质，经验要求，公司规模这五项分类较少，可以进一步分析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7" grpId="0" bldLvl="0" animBg="1"/>
      <p:bldP spid="28" grpId="0" bldLvl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386028" y="457861"/>
            <a:ext cx="343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数据清洗与可视化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73415" y="132152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385894" y="908375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408b0582324096d55cbb2ebf40816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1586865"/>
            <a:ext cx="5504815" cy="4130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45" y="199390"/>
            <a:ext cx="3717290" cy="32461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05" y="3445510"/>
            <a:ext cx="5559425" cy="332613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ldLvl="0" animBg="1"/>
      <p:bldP spid="23" grpId="0" bldLvl="0" animBg="1"/>
      <p:bldP spid="17" grpId="0" bldLvl="0" animBg="1"/>
      <p:bldP spid="1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386028" y="457861"/>
            <a:ext cx="343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数据清洗与可视化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df971e3a963bec04d0d34ea5e48ca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0385" y="1163955"/>
            <a:ext cx="6348095" cy="31172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2250440"/>
            <a:ext cx="5306060" cy="28752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386028" y="457861"/>
            <a:ext cx="343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数据清洗与可视化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711200"/>
            <a:ext cx="4876800" cy="31394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3996690"/>
            <a:ext cx="4389120" cy="2810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1325880"/>
            <a:ext cx="5428615" cy="15938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4538980"/>
            <a:ext cx="5482590" cy="17252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ldLvl="0" animBg="1"/>
      <p:bldP spid="23" grpId="0" bldLvl="0" animBg="1"/>
      <p:bldP spid="17" grpId="0" bldLvl="0" animBg="1"/>
      <p:bldP spid="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386028" y="457861"/>
            <a:ext cx="343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  <a:sym typeface="+mn-ea"/>
              </a:rPr>
              <a:t>数据清洗与可视化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17341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696595"/>
            <a:ext cx="4072890" cy="30549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3429000"/>
            <a:ext cx="4420235" cy="33153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7750" b="5437"/>
          <a:stretch>
            <a:fillRect/>
          </a:stretch>
        </p:blipFill>
        <p:spPr>
          <a:xfrm>
            <a:off x="5161280" y="1063625"/>
            <a:ext cx="6840220" cy="14687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9239" b="-3269"/>
          <a:stretch>
            <a:fillRect/>
          </a:stretch>
        </p:blipFill>
        <p:spPr>
          <a:xfrm>
            <a:off x="5161280" y="3887470"/>
            <a:ext cx="6736715" cy="21666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ldLvl="0" animBg="1"/>
      <p:bldP spid="23" grpId="0" bldLvl="0" animBg="1"/>
      <p:bldP spid="17" grpId="0" bldLvl="0" animBg="1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987425"/>
            <a:ext cx="6146800" cy="5469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11365" y="1812290"/>
            <a:ext cx="4618990" cy="2584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为满足要求，对数据进一步进行清洗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通过查看</a:t>
            </a:r>
            <a:r>
              <a:rPr lang="en-US" altLang="zh-CN"/>
              <a:t>value.counts( )</a:t>
            </a:r>
            <a:r>
              <a:rPr lang="zh-CN" altLang="en-US"/>
              <a:t>，我们将月工资为</a:t>
            </a:r>
            <a:r>
              <a:rPr lang="en-US" altLang="zh-CN"/>
              <a:t>“</a:t>
            </a:r>
            <a:r>
              <a:rPr lang="zh-CN" altLang="en-US"/>
              <a:t>面议</a:t>
            </a:r>
            <a:r>
              <a:rPr lang="en-US" altLang="zh-CN"/>
              <a:t>”</a:t>
            </a:r>
            <a:r>
              <a:rPr lang="zh-CN" altLang="en-US"/>
              <a:t>的数据进行删除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对薪资为</a:t>
            </a:r>
            <a:r>
              <a:rPr lang="en-US" altLang="zh-CN"/>
              <a:t>“XX</a:t>
            </a:r>
            <a:r>
              <a:rPr lang="zh-CN" altLang="en-US"/>
              <a:t>以下</a:t>
            </a:r>
            <a:r>
              <a:rPr lang="en-US" altLang="zh-CN"/>
              <a:t>”</a:t>
            </a:r>
            <a:r>
              <a:rPr lang="zh-CN" altLang="en-US"/>
              <a:t>的数据整理成</a:t>
            </a:r>
            <a:r>
              <a:rPr lang="en-US" altLang="zh-CN"/>
              <a:t>[0,XXX]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对于其他数据，利用</a:t>
            </a:r>
            <a:r>
              <a:rPr lang="en-US" altLang="zh-CN"/>
              <a:t>split( )</a:t>
            </a:r>
            <a:r>
              <a:rPr lang="zh-CN" altLang="en-US"/>
              <a:t>和</a:t>
            </a:r>
            <a:r>
              <a:rPr lang="en-US" altLang="zh-CN"/>
              <a:t>apply(lambda x: )</a:t>
            </a:r>
            <a:r>
              <a:rPr lang="zh-CN" altLang="en-US"/>
              <a:t>方法，将数据整理成</a:t>
            </a:r>
            <a:r>
              <a:rPr lang="en-US" altLang="zh-CN"/>
              <a:t>[XXX,XXX]</a:t>
            </a:r>
            <a:r>
              <a:rPr lang="zh-CN" altLang="en-US"/>
              <a:t>的区间形式，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7975" y="3592830"/>
            <a:ext cx="4547235" cy="279908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9" idx="3"/>
            <a:endCxn id="4" idx="1"/>
          </p:cNvCxnSpPr>
          <p:nvPr/>
        </p:nvCxnSpPr>
        <p:spPr>
          <a:xfrm flipV="1">
            <a:off x="4855210" y="3104515"/>
            <a:ext cx="2256155" cy="18878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" y="1079500"/>
            <a:ext cx="5746750" cy="5178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6585" y="2173605"/>
            <a:ext cx="4959350" cy="2160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9" idx="3"/>
            <a:endCxn id="18" idx="1"/>
          </p:cNvCxnSpPr>
          <p:nvPr/>
        </p:nvCxnSpPr>
        <p:spPr>
          <a:xfrm flipV="1">
            <a:off x="5575935" y="1818005"/>
            <a:ext cx="1489075" cy="1435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065010" y="1079500"/>
            <a:ext cx="4711065" cy="14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LabelEncoder</a:t>
            </a:r>
            <a:r>
              <a:rPr lang="zh-CN" altLang="en-US"/>
              <a:t>将不同的类别标签映射为整数，这些整数是有序的。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LabelEncoder</a:t>
            </a:r>
            <a:r>
              <a:rPr lang="zh-CN" altLang="en-US"/>
              <a:t>可以作为一个预处理步骤，帮助减少独热编码后的特征维度。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7540" y="4416425"/>
            <a:ext cx="4948555" cy="17081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3"/>
            <a:endCxn id="21" idx="1"/>
          </p:cNvCxnSpPr>
          <p:nvPr/>
        </p:nvCxnSpPr>
        <p:spPr>
          <a:xfrm flipV="1">
            <a:off x="5586095" y="4742815"/>
            <a:ext cx="1479550" cy="527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065645" y="3568065"/>
            <a:ext cx="4401185" cy="2348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zh-CN" altLang="en-US"/>
              <a:t>通过正确地编码类别特征，模型可以更精确地学习每个类别的特征，从而提高预测的准确性。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独热编码后的特征矩阵容易解释，每个独热编码的特征代表一个类别，模型中该特征的权重可以解释为该类别对预测结果的贡献。</a:t>
            </a:r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7" name="直接箭头连接符 16"/>
          <p:cNvCxnSpPr>
            <a:stCxn id="9" idx="3"/>
            <a:endCxn id="18" idx="1"/>
          </p:cNvCxnSpPr>
          <p:nvPr/>
        </p:nvCxnSpPr>
        <p:spPr>
          <a:xfrm flipV="1">
            <a:off x="5987415" y="1256030"/>
            <a:ext cx="884555" cy="1403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71970" y="1071880"/>
            <a:ext cx="369379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准备特征矩阵</a:t>
            </a:r>
            <a:r>
              <a:rPr lang="en-US" altLang="zh-CN"/>
              <a:t>X</a:t>
            </a:r>
            <a:r>
              <a:rPr lang="zh-CN" altLang="en-US"/>
              <a:t>和目标变量</a:t>
            </a:r>
            <a:r>
              <a:rPr lang="en-US" altLang="zh-CN"/>
              <a:t>y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" y="927100"/>
            <a:ext cx="5660390" cy="55619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6425" y="1071880"/>
            <a:ext cx="5380990" cy="6483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71970" y="5027930"/>
            <a:ext cx="3545205" cy="922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绘制一条完美拟合线，即</a:t>
            </a:r>
            <a:r>
              <a:rPr lang="en-US" altLang="zh-CN"/>
              <a:t>y=x</a:t>
            </a:r>
            <a:r>
              <a:rPr lang="zh-CN" altLang="en-US"/>
              <a:t>的线，表示理想情况下的预测值与真实值完全一致。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6425" y="5410835"/>
            <a:ext cx="4765675" cy="10782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1" idx="3"/>
            <a:endCxn id="20" idx="1"/>
          </p:cNvCxnSpPr>
          <p:nvPr/>
        </p:nvCxnSpPr>
        <p:spPr>
          <a:xfrm flipV="1">
            <a:off x="5372100" y="5488940"/>
            <a:ext cx="1499870" cy="4610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957320" y="2362200"/>
            <a:ext cx="2621280" cy="579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78600" y="2758440"/>
            <a:ext cx="3556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随机森林模型进行训练和</a:t>
            </a:r>
            <a:r>
              <a:rPr lang="zh-CN" altLang="en-US"/>
              <a:t>预测</a:t>
            </a:r>
            <a:endParaRPr lang="zh-CN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8205" y="785495"/>
            <a:ext cx="1805940" cy="52197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089660"/>
            <a:ext cx="4876800" cy="3657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70" y="785495"/>
            <a:ext cx="4086225" cy="547243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0565" y="1074509"/>
            <a:ext cx="11420568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1341389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466222" y="2969315"/>
              <a:ext cx="5017239" cy="12426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6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  <a:endParaRPr lang="zh-CN" altLang="en-US" sz="60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10613" y="1074509"/>
            <a:ext cx="10786933" cy="4708981"/>
            <a:chOff x="3967646" y="878374"/>
            <a:chExt cx="7492974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059591" y="2139056"/>
              <a:ext cx="5266481" cy="2200150"/>
              <a:chOff x="4217110" y="2128782"/>
              <a:chExt cx="5266481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217110" y="2128782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479976" y="2711587"/>
              <a:ext cx="598064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项目目的</a:t>
              </a:r>
              <a:endParaRPr lang="zh-CN" altLang="en-US" sz="70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项目总结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1594104"/>
            <a:ext cx="12192000" cy="5250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33486" y="1433538"/>
            <a:ext cx="7505426" cy="465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通过本次实训，我们不仅提升了对</a:t>
            </a:r>
            <a:r>
              <a:rPr lang="en-US" altLang="zh-CN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操作系统的理解和操作能力，还增强了团队协作和问题解决能力。实训结束时，我们成功搭建了一个完全分布式的</a:t>
            </a:r>
            <a:r>
              <a:rPr lang="en-US" altLang="zh-CN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Hadoop</a:t>
            </a: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集群，并完成数据分析。</a:t>
            </a:r>
            <a:endParaRPr lang="zh-CN" altLang="en-US" sz="2000" kern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实训过程中，我们遇到了不少挑战，包括虚拟机的节点难以搭建、对某些高级命令的不熟悉、系统配置错误导致服务无法启动等问题。这些问题让我们意识到理论与实践之间的差距，以及在实际操作中需要注意的细节。</a:t>
            </a:r>
            <a:endParaRPr lang="zh-CN" altLang="en-US" sz="2000" kern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针对遇到的问题，我们进行了反思，并提出了改进措施。例如，我们计划通过定期复习和实践来巩固对</a:t>
            </a:r>
            <a:r>
              <a:rPr lang="en-US" altLang="zh-CN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命令的掌握，同时加强对系统日志的监控，以便及时发现并解决问题。</a:t>
            </a:r>
            <a:endParaRPr lang="zh-CN" altLang="en-US" sz="2000" kern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35579" y="4589790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700770" y="1347302"/>
            <a:ext cx="3031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spc="15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谢谢</a:t>
            </a:r>
            <a:endParaRPr lang="zh-CN" altLang="en-US" sz="96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2976" y="3651829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答辩小组：第六组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组长：杜春梅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组员：周学政，梁倚凡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项目目的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1760213" y="1504576"/>
            <a:ext cx="1296000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>
              <p:custDataLst>
                <p:tags r:id="rId2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1718592" y="2421571"/>
            <a:ext cx="1344357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>
              <p:custDataLst>
                <p:tags r:id="rId5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>
              <p:custDataLst>
                <p:tags r:id="rId6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7"/>
            </p:custDataLst>
          </p:nvPr>
        </p:nvGrpSpPr>
        <p:grpSpPr>
          <a:xfrm>
            <a:off x="1753477" y="3422385"/>
            <a:ext cx="130273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>
              <p:custDataLst>
                <p:tags r:id="rId8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>
              <p:custDataLst>
                <p:tags r:id="rId9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4178904" y="1504576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掌握 </a:t>
            </a:r>
            <a:r>
              <a:rPr lang="en-US" altLang="zh-CN" dirty="0"/>
              <a:t>Hadoop </a:t>
            </a:r>
            <a:r>
              <a:rPr lang="zh-CN" altLang="en-US" dirty="0"/>
              <a:t>分布式集群环境的搭建和配置。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4178904" y="2347997"/>
            <a:ext cx="619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学会利用多种工具（如 </a:t>
            </a:r>
            <a:r>
              <a:rPr lang="en-US" altLang="zh-CN" dirty="0"/>
              <a:t>MapReduce</a:t>
            </a:r>
            <a:r>
              <a:rPr lang="zh-CN" altLang="en-US" dirty="0"/>
              <a:t>、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Spark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对大数据进行清 洗、存储、分析与处理。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4178904" y="3333626"/>
            <a:ext cx="3663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学会利用多种可视化工具</a:t>
            </a:r>
            <a:endParaRPr lang="en-US" altLang="zh-CN" dirty="0"/>
          </a:p>
          <a:p>
            <a:r>
              <a:rPr lang="zh-CN" altLang="en-US" dirty="0"/>
              <a:t>完成数据分析结果的可视化 展示。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>
            <p:custDataLst>
              <p:tags r:id="rId15"/>
            </p:custDataLst>
          </p:nvPr>
        </p:nvGrpSpPr>
        <p:grpSpPr>
          <a:xfrm>
            <a:off x="1753477" y="4315503"/>
            <a:ext cx="1302736" cy="361945"/>
            <a:chOff x="796763" y="1397003"/>
            <a:chExt cx="1934626" cy="361945"/>
          </a:xfrm>
        </p:grpSpPr>
        <p:sp>
          <p:nvSpPr>
            <p:cNvPr id="19" name="圆角矩形 28"/>
            <p:cNvSpPr/>
            <p:nvPr>
              <p:custDataLst>
                <p:tags r:id="rId16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0"/>
            <p:cNvSpPr/>
            <p:nvPr>
              <p:custDataLst>
                <p:tags r:id="rId17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4167653" y="4221455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培养学生的项目开发能力，熟悉大数据项目开发流程</a:t>
            </a:r>
            <a:endParaRPr lang="en-US" altLang="zh-CN" dirty="0"/>
          </a:p>
          <a:p>
            <a:r>
              <a:rPr lang="zh-CN" altLang="en-US" dirty="0"/>
              <a:t>及版本管理工具 （</a:t>
            </a:r>
            <a:r>
              <a:rPr lang="en-US" altLang="zh-CN" dirty="0"/>
              <a:t>GitHub</a:t>
            </a:r>
            <a:r>
              <a:rPr lang="zh-CN" altLang="en-US" dirty="0"/>
              <a:t>）的使用。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小组</a:t>
            </a:r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分工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1931663" y="1597921"/>
            <a:ext cx="1296000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>
              <p:custDataLst>
                <p:tags r:id="rId2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1883692" y="2604451"/>
            <a:ext cx="1344357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>
              <p:custDataLst>
                <p:tags r:id="rId5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>
              <p:custDataLst>
                <p:tags r:id="rId6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7"/>
            </p:custDataLst>
          </p:nvPr>
        </p:nvGrpSpPr>
        <p:grpSpPr>
          <a:xfrm>
            <a:off x="1898892" y="3609710"/>
            <a:ext cx="130273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>
              <p:custDataLst>
                <p:tags r:id="rId8"/>
              </p:custDataLst>
            </p:nvPr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>
              <p:custDataLst>
                <p:tags r:id="rId9"/>
              </p:custDataLst>
            </p:nvPr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4606894" y="1660151"/>
            <a:ext cx="3938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Hadoop </a:t>
            </a:r>
            <a:r>
              <a:rPr lang="zh-CN" altLang="en-US" dirty="0"/>
              <a:t>分布式集群环境的搭建和配置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4606925" y="2663190"/>
            <a:ext cx="715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多种工具（如</a:t>
            </a:r>
            <a:r>
              <a:rPr lang="en-US" altLang="zh-CN" dirty="0"/>
              <a:t>Py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）对大数据进行清洗、分析与处理。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4589114" y="3635886"/>
            <a:ext cx="544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利用多种可视化工具完成数据分析结果的可视化展示</a:t>
            </a:r>
            <a:endParaRPr lang="zh-CN" altLang="en-US" dirty="0"/>
          </a:p>
          <a:p>
            <a:r>
              <a:rPr lang="zh-CN" altLang="en-US" dirty="0"/>
              <a:t>以及利用独热编码和随机森林</a:t>
            </a:r>
            <a:r>
              <a:rPr lang="zh-CN" altLang="en-US" sz="1800" dirty="0"/>
              <a:t>实现薪资预测</a:t>
            </a:r>
            <a:endParaRPr lang="zh-CN" altLang="en-US" sz="18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3269615" y="1629410"/>
            <a:ext cx="1030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杜春梅</a:t>
            </a:r>
            <a:endParaRPr lang="zh-CN" altLang="en-US" sz="2000"/>
          </a:p>
        </p:txBody>
      </p:sp>
      <p:sp>
        <p:nvSpPr>
          <p:cNvPr id="38" name="文本框 37"/>
          <p:cNvSpPr txBox="1"/>
          <p:nvPr/>
        </p:nvSpPr>
        <p:spPr>
          <a:xfrm>
            <a:off x="3269615" y="2632710"/>
            <a:ext cx="1030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梁倚</a:t>
            </a:r>
            <a:r>
              <a:rPr lang="zh-CN" altLang="en-US" sz="2000"/>
              <a:t>凡</a:t>
            </a:r>
            <a:endParaRPr lang="zh-CN" altLang="en-US" sz="2000"/>
          </a:p>
        </p:txBody>
      </p:sp>
      <p:sp>
        <p:nvSpPr>
          <p:cNvPr id="39" name="文本框 38"/>
          <p:cNvSpPr txBox="1"/>
          <p:nvPr/>
        </p:nvSpPr>
        <p:spPr>
          <a:xfrm>
            <a:off x="3268345" y="3636010"/>
            <a:ext cx="1030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周学政</a:t>
            </a:r>
            <a:endParaRPr lang="zh-CN" altLang="en-US" sz="200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2898" y="1074509"/>
            <a:ext cx="10125168" cy="4708981"/>
            <a:chOff x="3125165" y="868100"/>
            <a:chExt cx="1012516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796663" cy="2586985"/>
              <a:chOff x="4305782" y="2128782"/>
              <a:chExt cx="5796663" cy="258698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35964" y="2736496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835964" y="2736496"/>
              <a:ext cx="84143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搭建完全分布式</a:t>
              </a:r>
              <a:r>
                <a:rPr lang="en-US" altLang="zh-CN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Hadoop</a:t>
              </a:r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集群</a:t>
              </a:r>
              <a:endParaRPr lang="zh-CN" altLang="en-US" sz="70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642620" y="100012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73785" y="993775"/>
            <a:ext cx="330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cs typeface="+mn-ea"/>
              </a:rPr>
              <a:t>创建</a:t>
            </a:r>
            <a:r>
              <a:rPr lang="en-US" altLang="zh-CN" sz="1600">
                <a:latin typeface="+mn-ea"/>
                <a:cs typeface="+mn-ea"/>
              </a:rPr>
              <a:t>Master</a:t>
            </a:r>
            <a:r>
              <a:rPr lang="zh-CN" altLang="en-US" sz="1600">
                <a:latin typeface="+mn-ea"/>
                <a:cs typeface="+mn-ea"/>
              </a:rPr>
              <a:t>节点，创建</a:t>
            </a:r>
            <a:r>
              <a:rPr lang="en-US" altLang="zh-CN" sz="1600">
                <a:latin typeface="+mn-ea"/>
                <a:cs typeface="+mn-ea"/>
              </a:rPr>
              <a:t>hadoop</a:t>
            </a:r>
            <a:r>
              <a:rPr lang="zh-CN" altLang="en-US" sz="1600">
                <a:latin typeface="+mn-ea"/>
                <a:cs typeface="+mn-ea"/>
              </a:rPr>
              <a:t>用户</a:t>
            </a: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49440" y="624205"/>
            <a:ext cx="22840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latin typeface="+mn-ea"/>
                <a:cs typeface="+mn-ea"/>
                <a:sym typeface="+mn-ea"/>
              </a:rPr>
              <a:t>安装SSH服务端</a:t>
            </a: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73785" y="3504565"/>
            <a:ext cx="22840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latin typeface="+mn-ea"/>
                <a:cs typeface="+mn-ea"/>
                <a:sym typeface="+mn-ea"/>
              </a:rPr>
              <a:t>安装Java环境</a:t>
            </a: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22745" y="4334510"/>
            <a:ext cx="5324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latin typeface="+mn-ea"/>
                <a:cs typeface="+mn-ea"/>
                <a:sym typeface="+mn-ea"/>
              </a:rPr>
              <a:t>安装Hadoop，对</a:t>
            </a:r>
            <a:r>
              <a:rPr lang="en-US" altLang="zh-CN" sz="1600">
                <a:latin typeface="+mn-ea"/>
                <a:cs typeface="+mn-ea"/>
                <a:sym typeface="+mn-ea"/>
              </a:rPr>
              <a:t> core-site.xml </a:t>
            </a:r>
            <a:r>
              <a:rPr lang="zh-CN" altLang="en-US" sz="1600">
                <a:latin typeface="+mn-ea"/>
                <a:cs typeface="+mn-ea"/>
                <a:sym typeface="+mn-ea"/>
              </a:rPr>
              <a:t>和</a:t>
            </a:r>
            <a:r>
              <a:rPr lang="en-US" altLang="zh-CN" sz="1600">
                <a:latin typeface="+mn-ea"/>
                <a:cs typeface="+mn-ea"/>
                <a:sym typeface="+mn-ea"/>
              </a:rPr>
              <a:t> hdfs-site.xml </a:t>
            </a:r>
            <a:r>
              <a:rPr lang="zh-CN" altLang="en-US" sz="1600">
                <a:latin typeface="+mn-ea"/>
                <a:cs typeface="+mn-ea"/>
                <a:sym typeface="+mn-ea"/>
              </a:rPr>
              <a:t>进行修改，</a:t>
            </a:r>
            <a:r>
              <a:rPr lang="zh-CN" altLang="en-US" sz="1600">
                <a:latin typeface="+mn-ea"/>
                <a:cs typeface="+mn-ea"/>
                <a:sym typeface="+mn-ea"/>
              </a:rPr>
              <a:t>执行</a:t>
            </a:r>
            <a:r>
              <a:rPr lang="en-US" altLang="zh-CN" sz="1600">
                <a:latin typeface="+mn-ea"/>
                <a:cs typeface="+mn-ea"/>
                <a:sym typeface="+mn-ea"/>
              </a:rPr>
              <a:t> NameNode </a:t>
            </a:r>
            <a:r>
              <a:rPr lang="zh-CN" altLang="en-US" sz="1600">
                <a:latin typeface="+mn-ea"/>
                <a:cs typeface="+mn-ea"/>
                <a:sym typeface="+mn-ea"/>
              </a:rPr>
              <a:t>的格式化</a:t>
            </a:r>
            <a:r>
              <a:rPr lang="zh-CN" altLang="en-US" sz="1600">
                <a:latin typeface="+mn-ea"/>
                <a:cs typeface="+mn-ea"/>
                <a:sym typeface="+mn-ea"/>
              </a:rPr>
              <a:t>并完成伪分布配置</a:t>
            </a: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29" name="六边形 28"/>
          <p:cNvSpPr/>
          <p:nvPr/>
        </p:nvSpPr>
        <p:spPr>
          <a:xfrm>
            <a:off x="6477000" y="624205"/>
            <a:ext cx="381635" cy="33083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>
            <a:off x="642620" y="3503295"/>
            <a:ext cx="381635" cy="33083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>
            <a:off x="6341110" y="4340860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" y="1700530"/>
            <a:ext cx="4829175" cy="16287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b="41587"/>
          <a:stretch>
            <a:fillRect/>
          </a:stretch>
        </p:blipFill>
        <p:spPr>
          <a:xfrm>
            <a:off x="6180455" y="1000125"/>
            <a:ext cx="5353050" cy="4673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rcRect l="244" t="26" r="18127" b="570"/>
          <a:stretch>
            <a:fillRect/>
          </a:stretch>
        </p:blipFill>
        <p:spPr>
          <a:xfrm>
            <a:off x="6180455" y="1512570"/>
            <a:ext cx="5411470" cy="12179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15" y="2775585"/>
            <a:ext cx="3039745" cy="160401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3938905"/>
            <a:ext cx="3328035" cy="16319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340" y="4558030"/>
            <a:ext cx="3416935" cy="74866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90" y="5526405"/>
            <a:ext cx="5619750" cy="7715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970" y="4982210"/>
            <a:ext cx="3683635" cy="136334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6335" y="4918075"/>
            <a:ext cx="3077210" cy="67246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7965" y="5687695"/>
            <a:ext cx="3054350" cy="67056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7330" y="565150"/>
            <a:ext cx="385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对</a:t>
            </a:r>
            <a:r>
              <a:rPr lang="en-US" altLang="zh-CN">
                <a:latin typeface="+mn-ea"/>
                <a:cs typeface="+mn-ea"/>
              </a:rPr>
              <a:t>Master</a:t>
            </a:r>
            <a:r>
              <a:rPr lang="zh-CN" altLang="en-US">
                <a:latin typeface="+mn-ea"/>
                <a:cs typeface="+mn-ea"/>
              </a:rPr>
              <a:t>节点进行与无线网络的配置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1"/>
          <a:srcRect l="26154" b="882"/>
          <a:stretch>
            <a:fillRect/>
          </a:stretch>
        </p:blipFill>
        <p:spPr>
          <a:xfrm>
            <a:off x="165735" y="1360805"/>
            <a:ext cx="1645920" cy="149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45" y="1360805"/>
            <a:ext cx="26860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945515" y="785495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Linux</a:t>
            </a:r>
            <a:r>
              <a:rPr lang="zh-CN" altLang="en-US"/>
              <a:t>系统配置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64145" y="86233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(2)VMware配置</a:t>
            </a:r>
            <a:endParaRPr lang="zh-CN" altLang="en-US"/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" y="2858770"/>
            <a:ext cx="37909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5512435"/>
            <a:ext cx="5265420" cy="120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3168650" y="6461760"/>
            <a:ext cx="1119505" cy="180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077845" y="4173855"/>
            <a:ext cx="847725" cy="180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肘形连接符 26"/>
          <p:cNvCxnSpPr>
            <a:stCxn id="26" idx="3"/>
            <a:endCxn id="23" idx="3"/>
          </p:cNvCxnSpPr>
          <p:nvPr/>
        </p:nvCxnSpPr>
        <p:spPr>
          <a:xfrm>
            <a:off x="3925570" y="4264660"/>
            <a:ext cx="362585" cy="2287905"/>
          </a:xfrm>
          <a:prstGeom prst="bentConnector3">
            <a:avLst>
              <a:gd name="adj1" fmla="val 165674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1893570"/>
            <a:ext cx="3223895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420" y="1230630"/>
            <a:ext cx="3188970" cy="273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0" y="4486275"/>
            <a:ext cx="2254885" cy="186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105" y="3989070"/>
            <a:ext cx="4004310" cy="27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795" y="457835"/>
            <a:ext cx="2268855" cy="102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185243" y="163856"/>
            <a:ext cx="582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搭建完全分布式</a:t>
            </a:r>
            <a:r>
              <a:rPr lang="en-US" altLang="zh-CN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Hadoop</a:t>
            </a:r>
            <a:r>
              <a:rPr lang="zh-CN" altLang="en-US" sz="1200" spc="20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集群</a:t>
            </a:r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  <a:p>
            <a:endParaRPr lang="zh-CN" altLang="en-US" sz="1200" spc="20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642620" y="1000125"/>
            <a:ext cx="381635" cy="33083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74420" y="994410"/>
            <a:ext cx="784225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cs typeface="+mn-ea"/>
              </a:rPr>
              <a:t>与外网连接还需要修改</a:t>
            </a:r>
            <a:r>
              <a:rPr lang="en-US" altLang="zh-CN">
                <a:latin typeface="+mn-ea"/>
                <a:cs typeface="+mn-ea"/>
              </a:rPr>
              <a:t>resolv.conf</a:t>
            </a:r>
            <a:r>
              <a:rPr lang="zh-CN" altLang="en-US">
                <a:latin typeface="+mn-ea"/>
                <a:cs typeface="+mn-ea"/>
              </a:rPr>
              <a:t>文件，</a:t>
            </a:r>
            <a:r>
              <a:rPr lang="zh-CN" altLang="en-US">
                <a:latin typeface="+mn-ea"/>
                <a:cs typeface="+mn-ea"/>
                <a:sym typeface="+mn-ea"/>
              </a:rPr>
              <a:t>完成</a:t>
            </a:r>
            <a:r>
              <a:rPr lang="zh-CN" altLang="en-US">
                <a:latin typeface="+mn-ea"/>
                <a:cs typeface="+mn-ea"/>
                <a:sym typeface="+mn-ea"/>
              </a:rPr>
              <a:t>这些操作就可以联通外网了</a:t>
            </a:r>
            <a:endParaRPr lang="zh-CN" altLang="en-US">
              <a:latin typeface="+mn-ea"/>
              <a:cs typeface="+mn-ea"/>
            </a:endParaRPr>
          </a:p>
          <a:p>
            <a:endParaRPr lang="zh-CN" altLang="en-US"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3050540"/>
            <a:ext cx="3898265" cy="1275715"/>
          </a:xfrm>
          <a:prstGeom prst="rect">
            <a:avLst/>
          </a:prstGeom>
        </p:spPr>
      </p:pic>
      <p:pic>
        <p:nvPicPr>
          <p:cNvPr id="24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05" y="2133918"/>
            <a:ext cx="5271770" cy="258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  <p:bldP spid="21" grpId="0"/>
      <p:bldP spid="2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10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11.xml><?xml version="1.0" encoding="utf-8"?>
<p:tagLst xmlns:p="http://schemas.openxmlformats.org/presentationml/2006/main">
  <p:tag name="KSO_WM_DIAGRAM_VIRTUALLY_FRAME" val="{&quot;height&quot;:406.9718897637796,&quot;left&quot;:448.37472440944885,&quot;top&quot;:60.9315748031496,&quot;width&quot;:428.36110236220475}"/>
</p:tagLst>
</file>

<file path=ppt/tags/tag12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13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14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15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16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17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18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19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20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1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2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3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4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5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6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7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8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29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30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1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2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3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4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5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6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7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8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39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4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40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41.xml><?xml version="1.0" encoding="utf-8"?>
<p:tagLst xmlns:p="http://schemas.openxmlformats.org/presentationml/2006/main">
  <p:tag name="KSO_WM_DIAGRAM_VIRTUALLY_FRAME" val="{&quot;height&quot;:264.81968503937003,&quot;left&quot;:135.32220472440946,&quot;top&quot;:118.47055118110237,&quot;width&quot;:681.6744094488189}"/>
</p:tagLst>
</file>

<file path=ppt/tags/tag42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3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4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5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6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7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8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49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50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1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2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3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4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5.xml><?xml version="1.0" encoding="utf-8"?>
<p:tagLst xmlns:p="http://schemas.openxmlformats.org/presentationml/2006/main">
  <p:tag name="KSO_WM_DIAGRAM_VIRTUALLY_FRAME" val="{&quot;height&quot;:39.799370078740154,&quot;left&quot;:43.1,&quot;top&quot;:36.05062992125984,&quot;width&quot;:744.6}"/>
</p:tagLst>
</file>

<file path=ppt/tags/tag56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7.xml><?xml version="1.0" encoding="utf-8"?>
<p:tagLst xmlns:p="http://schemas.openxmlformats.org/presentationml/2006/main">
  <p:tag name="KSO_WM_DIAGRAM_VIRTUALLY_FRAME" val="{&quot;height&quot;:39.799370078740154,&quot;left&quot;:43.1,&quot;top&quot;:36.05062992125984,&quot;width&quot;:744.6}"/>
</p:tagLst>
</file>

<file path=ppt/tags/tag58.xml><?xml version="1.0" encoding="utf-8"?>
<p:tagLst xmlns:p="http://schemas.openxmlformats.org/presentationml/2006/main">
  <p:tag name="KSO_WM_DIAGRAM_VIRTUALLY_FRAME" val="{&quot;height&quot;:39.79937007874016,&quot;left&quot;:43.1,&quot;top&quot;:36.05062992125984,&quot;width&quot;:744.6}"/>
</p:tagLst>
</file>

<file path=ppt/tags/tag59.xml><?xml version="1.0" encoding="utf-8"?>
<p:tagLst xmlns:p="http://schemas.openxmlformats.org/presentationml/2006/main">
  <p:tag name="ISPRING_ULTRA_SCORM_TRACKING_SLIDES" val="1"/>
</p:tagLst>
</file>

<file path=ppt/tags/tag6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7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8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ags/tag9.xml><?xml version="1.0" encoding="utf-8"?>
<p:tagLst xmlns:p="http://schemas.openxmlformats.org/presentationml/2006/main">
  <p:tag name="KSO_WM_DIAGRAM_VIRTUALLY_FRAME" val="{&quot;height&quot;:406.9718897637796,&quot;left&quot;:445.12472440944873,&quot;top&quot;:60.9315748031496,&quot;width&quot;:431.6111023622048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</Words>
  <Application>WPS 演示</Application>
  <PresentationFormat>宽屏</PresentationFormat>
  <Paragraphs>248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汉仪菱心体简</vt:lpstr>
      <vt:lpstr>微软雅黑</vt:lpstr>
      <vt:lpstr>Adobe Caslon Pro Bold</vt:lpstr>
      <vt:lpstr>Kozuka Gothic Pro B</vt:lpstr>
      <vt:lpstr>Kozuka Mincho Pro H</vt:lpstr>
      <vt:lpstr>Yu Gothic UI Semibold</vt:lpstr>
      <vt:lpstr>Agency FB</vt:lpstr>
      <vt:lpstr>苹方 特粗</vt:lpstr>
      <vt:lpstr>苹方 常规</vt:lpstr>
      <vt:lpstr>Calibri</vt:lpstr>
      <vt:lpstr>Arial Unicode MS</vt:lpstr>
      <vt:lpstr>Calibri Light</vt:lpstr>
      <vt:lpstr>微软雅黑 Light</vt:lpstr>
      <vt:lpstr>Segoe Print</vt:lpstr>
      <vt:lpstr>Calibri</vt:lpstr>
      <vt:lpstr>仿宋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白呀白</cp:lastModifiedBy>
  <cp:revision>160</cp:revision>
  <dcterms:created xsi:type="dcterms:W3CDTF">2016-05-06T03:10:00Z</dcterms:created>
  <dcterms:modified xsi:type="dcterms:W3CDTF">2025-01-06T05:28:07Z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C7B6D4FF9FD342859BEAD90341D5E411_12</vt:lpwstr>
  </property>
  <property fmtid="{D5CDD505-2E9C-101B-9397-08002B2CF9AE}" pid="3" name="KSOProductBuildVer">
    <vt:lpwstr>2052-12.1.0.19770</vt:lpwstr>
  </property>
</Properties>
</file>